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10287000" cx="18288000"/>
  <p:notesSz cx="6858000" cy="9144000"/>
  <p:embeddedFontLst>
    <p:embeddedFont>
      <p:font typeface="Lora"/>
      <p:regular r:id="rId11"/>
      <p:bold r:id="rId12"/>
      <p:italic r:id="rId13"/>
      <p:boldItalic r:id="rId14"/>
    </p:embeddedFont>
    <p:embeddedFont>
      <p:font typeface="Comfortaa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ora-regular.fntdata"/><Relationship Id="rId10" Type="http://schemas.openxmlformats.org/officeDocument/2006/relationships/slide" Target="slides/slide5.xml"/><Relationship Id="rId13" Type="http://schemas.openxmlformats.org/officeDocument/2006/relationships/font" Target="fonts/Lora-italic.fntdata"/><Relationship Id="rId12" Type="http://schemas.openxmlformats.org/officeDocument/2006/relationships/font" Target="fonts/Lor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-regular.fntdata"/><Relationship Id="rId14" Type="http://schemas.openxmlformats.org/officeDocument/2006/relationships/font" Target="fonts/Lora-boldItalic.fntdata"/><Relationship Id="rId16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28e4c17a7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328e4c17a7a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b2b1e553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2b2b1e5530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2b2b1e55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32b2b1e5530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1466505" y="1976911"/>
            <a:ext cx="15354978" cy="5363412"/>
          </a:xfrm>
          <a:custGeom>
            <a:rect b="b" l="l" r="r" t="t"/>
            <a:pathLst>
              <a:path extrusionOk="0" h="406400" w="1163488">
                <a:moveTo>
                  <a:pt x="960288" y="0"/>
                </a:moveTo>
                <a:cubicBezTo>
                  <a:pt x="1072513" y="0"/>
                  <a:pt x="1163488" y="90976"/>
                  <a:pt x="1163488" y="203200"/>
                </a:cubicBezTo>
                <a:cubicBezTo>
                  <a:pt x="1163488" y="315424"/>
                  <a:pt x="1072513" y="406400"/>
                  <a:pt x="960288" y="406400"/>
                </a:cubicBezTo>
                <a:lnTo>
                  <a:pt x="203200" y="406400"/>
                </a:lnTo>
                <a:cubicBezTo>
                  <a:pt x="90976" y="406400"/>
                  <a:pt x="0" y="315424"/>
                  <a:pt x="0" y="203200"/>
                </a:cubicBezTo>
                <a:cubicBezTo>
                  <a:pt x="0" y="90976"/>
                  <a:pt x="90976" y="0"/>
                  <a:pt x="203200" y="0"/>
                </a:cubicBez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5049050" y="7845025"/>
            <a:ext cx="8190000" cy="1674600"/>
          </a:xfrm>
          <a:prstGeom prst="roundRect">
            <a:avLst>
              <a:gd fmla="val 50000" name="adj"/>
            </a:avLst>
          </a:prstGeom>
          <a:solidFill>
            <a:srgbClr val="FDF2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5795256" y="8046064"/>
            <a:ext cx="6697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00733E"/>
                </a:solidFill>
                <a:latin typeface="Comfortaa"/>
                <a:ea typeface="Comfortaa"/>
                <a:cs typeface="Comfortaa"/>
                <a:sym typeface="Comfortaa"/>
              </a:rPr>
              <a:t>CTO: Venus, CFO: Vanessa, and CEO: Bianca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2120139" y="3717651"/>
            <a:ext cx="140478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600">
                <a:solidFill>
                  <a:srgbClr val="664E43"/>
                </a:solidFill>
                <a:latin typeface="Lora"/>
                <a:ea typeface="Lora"/>
                <a:cs typeface="Lora"/>
                <a:sym typeface="Lora"/>
              </a:rPr>
              <a:t>Eco-Latte</a:t>
            </a:r>
            <a:endParaRPr sz="13600">
              <a:solidFill>
                <a:srgbClr val="664E43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39050" y="5175217"/>
            <a:ext cx="3674325" cy="4877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/>
          <p:nvPr/>
        </p:nvSpPr>
        <p:spPr>
          <a:xfrm>
            <a:off x="635025" y="1294050"/>
            <a:ext cx="4719300" cy="7698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We asked what people thought of the name Eco-Latte. Most people felt positive about the name, with 1 person disliking it. This name was received better than RegenCafe.</a:t>
            </a:r>
            <a:endParaRPr b="1" sz="3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6" name="Google Shape;96;p14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3775" y="1658063"/>
            <a:ext cx="10342401" cy="69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700300" y="1337550"/>
            <a:ext cx="4806300" cy="7611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We asked people if they owned a coffee shop, would they benefit from using altered coffee beans. Most people said they would, and 1 person said they wouldn’t. Changing the way we worded this question was received better than last time as well.</a:t>
            </a:r>
            <a:endParaRPr b="1" sz="3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3" name="Google Shape;103;p15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46175" y="2024265"/>
            <a:ext cx="10089174" cy="6238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700300" y="1337550"/>
            <a:ext cx="7115100" cy="7611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We gave people the option of $12, $18, and $25 for a pound of coffee beans giving them context that a pound of coffee beans costs a coffee shop between $7-22. We gave an extra option of “I don’t have much preference for how much it would cost, as long as I still make a profit” which most people chose. The only number that was chosen was $18, so we will keep our price point around there.</a:t>
            </a:r>
            <a:endParaRPr b="1" sz="29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0" name="Google Shape;110;p16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61827" y="2153499"/>
            <a:ext cx="8027050" cy="598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/>
          <p:nvPr/>
        </p:nvSpPr>
        <p:spPr>
          <a:xfrm>
            <a:off x="700300" y="1337550"/>
            <a:ext cx="6241800" cy="7611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Lastly, we asked people if they would be willing to pay for a subscription service. Most people said yes, or it depends on the cost. A couple people said no.</a:t>
            </a:r>
            <a:endParaRPr b="1" sz="4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7" name="Google Shape;117;p17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2975" y="2493169"/>
            <a:ext cx="8572500" cy="5300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